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1"/>
  </p:notesMasterIdLst>
  <p:handoutMasterIdLst>
    <p:handoutMasterId r:id="rId12"/>
  </p:handout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pič, Tjaša" initials="CT" lastIdx="17" clrIdx="0"/>
  <p:cmAuthor id="1" name="Vrzel, Marina" initials="VM" lastIdx="6" clrIdx="1">
    <p:extLst/>
  </p:cmAuthor>
  <p:cmAuthor id="2" name="Jazvin, Admir" initials="JA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0"/>
    <a:srgbClr val="BCCEE7"/>
    <a:srgbClr val="E72714"/>
    <a:srgbClr val="3F83CD"/>
    <a:srgbClr val="ABD5B8"/>
    <a:srgbClr val="DDDDDD"/>
    <a:srgbClr val="00AB4E"/>
    <a:srgbClr val="00882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119" autoAdjust="0"/>
  </p:normalViewPr>
  <p:slideViewPr>
    <p:cSldViewPr>
      <p:cViewPr varScale="1">
        <p:scale>
          <a:sx n="64" d="100"/>
          <a:sy n="64" d="100"/>
        </p:scale>
        <p:origin x="660" y="40"/>
      </p:cViewPr>
      <p:guideLst>
        <p:guide orient="horz" pos="572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C1BFE88-C125-4B2A-8AC2-5EEB366D1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35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BF05DC-0557-4BC0-A053-6250667099C1}" type="datetimeFigureOut">
              <a:rPr lang="bs-Latn-BA"/>
              <a:pPr>
                <a:defRPr/>
              </a:pPr>
              <a:t>25.9.2019.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s-Latn-B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s-Latn-B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39EA33-BA44-4A1A-BB1C-7AE6A2A49CE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794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1D8A-4122-4D23-B783-2FD6B25F8249}" type="slidenum">
              <a:rPr lang="sl-SI" smtClean="0">
                <a:solidFill>
                  <a:prstClr val="black"/>
                </a:solidFill>
              </a:rPr>
              <a:pPr/>
              <a:t>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">
                <a:srgbClr val="002839"/>
              </a:gs>
              <a:gs pos="47000">
                <a:srgbClr val="004762"/>
              </a:gs>
              <a:gs pos="90000">
                <a:srgbClr val="6AB9EC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l-SI" sz="1800">
              <a:solidFill>
                <a:prstClr val="white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3754"/>
            <a:ext cx="6319618" cy="5868000"/>
          </a:xfrm>
          <a:prstGeom prst="rect">
            <a:avLst/>
          </a:prstGeom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69F8-F17F-412A-A079-B7106705671D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40559"/>
            <a:ext cx="6400800" cy="1268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grpSp>
        <p:nvGrpSpPr>
          <p:cNvPr id="16" name="Skupina 10"/>
          <p:cNvGrpSpPr>
            <a:grpSpLocks/>
          </p:cNvGrpSpPr>
          <p:nvPr userDrawn="1"/>
        </p:nvGrpSpPr>
        <p:grpSpPr bwMode="auto">
          <a:xfrm>
            <a:off x="5532438" y="5859463"/>
            <a:ext cx="3611562" cy="711200"/>
            <a:chOff x="5532438" y="5859463"/>
            <a:chExt cx="3611562" cy="711201"/>
          </a:xfrm>
        </p:grpSpPr>
        <p:sp>
          <p:nvSpPr>
            <p:cNvPr id="17" name="Rectangle 32"/>
            <p:cNvSpPr>
              <a:spLocks noChangeArrowheads="1"/>
            </p:cNvSpPr>
            <p:nvPr userDrawn="1"/>
          </p:nvSpPr>
          <p:spPr bwMode="black">
            <a:xfrm>
              <a:off x="5886450" y="5861050"/>
              <a:ext cx="3257550" cy="709614"/>
            </a:xfrm>
            <a:prstGeom prst="rect">
              <a:avLst/>
            </a:prstGeom>
            <a:solidFill>
              <a:srgbClr val="00AB4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33"/>
            <p:cNvSpPr>
              <a:spLocks noChangeArrowheads="1"/>
            </p:cNvSpPr>
            <p:nvPr userDrawn="1"/>
          </p:nvSpPr>
          <p:spPr bwMode="black">
            <a:xfrm>
              <a:off x="5532438" y="5859463"/>
              <a:ext cx="709612" cy="709613"/>
            </a:xfrm>
            <a:prstGeom prst="ellipse">
              <a:avLst/>
            </a:prstGeom>
            <a:solidFill>
              <a:srgbClr val="00AB4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9" name="Picture 34" descr="Krka_banner_coverPag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463" y="5962651"/>
              <a:ext cx="319087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3"/>
          <p:cNvSpPr txBox="1">
            <a:spLocks noChangeArrowheads="1"/>
          </p:cNvSpPr>
          <p:nvPr userDrawn="1"/>
        </p:nvSpPr>
        <p:spPr bwMode="auto">
          <a:xfrm>
            <a:off x="5887244" y="5565919"/>
            <a:ext cx="3163094" cy="31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l-SI" sz="1200" kern="0" dirty="0" smtClean="0">
                <a:solidFill>
                  <a:srgbClr val="00A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9448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326802"/>
            <a:ext cx="3008313" cy="9500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2290838"/>
            <a:ext cx="3008313" cy="3835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034-9E29-404F-8ABD-A1A2F9DA2F4A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l-SI" sz="180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3AAE-5071-4A87-9888-3E1DF5B50C21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0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B87-6F44-4ABF-96CF-FB90B4E662D6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5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">
                <a:srgbClr val="002839"/>
              </a:gs>
              <a:gs pos="47000">
                <a:srgbClr val="004762"/>
              </a:gs>
              <a:gs pos="90000">
                <a:srgbClr val="6AB9EC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sl-SI" sz="1800">
              <a:solidFill>
                <a:srgbClr val="FFFFFF"/>
              </a:solidFill>
            </a:endParaRPr>
          </a:p>
        </p:txBody>
      </p:sp>
      <p:pic>
        <p:nvPicPr>
          <p:cNvPr id="4" name="Slika 7" descr="KRKA banner_short_txt_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5851525"/>
            <a:ext cx="37941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402"/>
            <a:ext cx="395504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">
                <a:srgbClr val="002839"/>
              </a:gs>
              <a:gs pos="47000">
                <a:srgbClr val="004762"/>
              </a:gs>
              <a:gs pos="90000">
                <a:srgbClr val="6AB9EC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sl-SI" sz="1800">
              <a:solidFill>
                <a:srgbClr val="FFFFFF"/>
              </a:solidFill>
            </a:endParaRPr>
          </a:p>
        </p:txBody>
      </p:sp>
      <p:pic>
        <p:nvPicPr>
          <p:cNvPr id="4" name="Slika 7" descr="KRKA banner_short_txt_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5851525"/>
            <a:ext cx="37941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81" y="404813"/>
            <a:ext cx="558296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1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0" y="1556792"/>
            <a:ext cx="3804418" cy="35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1"/>
          <p:cNvGrpSpPr/>
          <p:nvPr/>
        </p:nvGrpSpPr>
        <p:grpSpPr>
          <a:xfrm>
            <a:off x="-1" y="0"/>
            <a:ext cx="9144002" cy="1268413"/>
            <a:chOff x="0" y="0"/>
            <a:chExt cx="9144000" cy="1268412"/>
          </a:xfrm>
          <a:solidFill>
            <a:srgbClr val="00AB4E"/>
          </a:solidFill>
        </p:grpSpPr>
        <p:sp>
          <p:nvSpPr>
            <p:cNvPr id="149" name="Shape 149"/>
            <p:cNvSpPr/>
            <p:nvPr/>
          </p:nvSpPr>
          <p:spPr>
            <a:xfrm>
              <a:off x="-1" y="0"/>
              <a:ext cx="9144002" cy="12684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467802" y="455136"/>
              <a:ext cx="208396" cy="3581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sz="1800">
                  <a:latin typeface="Calibri"/>
                </a:rPr>
                <a:t>  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-1" y="6308725"/>
            <a:ext cx="9144002" cy="0"/>
          </a:xfrm>
          <a:prstGeom prst="line">
            <a:avLst/>
          </a:prstGeom>
          <a:ln>
            <a:solidFill>
              <a:srgbClr val="00AB4E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solidFill>
                <a:prstClr val="black"/>
              </a:solidFill>
              <a:latin typeface="Calibri"/>
              <a:sym typeface="Helvetica"/>
            </a:endParaRPr>
          </a:p>
        </p:txBody>
      </p:sp>
      <p:grpSp>
        <p:nvGrpSpPr>
          <p:cNvPr id="11" name="Group 49"/>
          <p:cNvGrpSpPr/>
          <p:nvPr userDrawn="1"/>
        </p:nvGrpSpPr>
        <p:grpSpPr>
          <a:xfrm>
            <a:off x="7812086" y="6330949"/>
            <a:ext cx="1331913" cy="527051"/>
            <a:chOff x="0" y="0"/>
            <a:chExt cx="1331912" cy="527050"/>
          </a:xfrm>
        </p:grpSpPr>
        <p:sp>
          <p:nvSpPr>
            <p:cNvPr id="12" name="Shape 46"/>
            <p:cNvSpPr/>
            <p:nvPr/>
          </p:nvSpPr>
          <p:spPr>
            <a:xfrm>
              <a:off x="-1" y="-1"/>
              <a:ext cx="52705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B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47"/>
            <p:cNvSpPr/>
            <p:nvPr/>
          </p:nvSpPr>
          <p:spPr>
            <a:xfrm>
              <a:off x="261937" y="0"/>
              <a:ext cx="1069976" cy="527050"/>
            </a:xfrm>
            <a:prstGeom prst="rect">
              <a:avLst/>
            </a:prstGeom>
            <a:solidFill>
              <a:srgbClr val="00AB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48"/>
            <p:cNvSpPr/>
            <p:nvPr/>
          </p:nvSpPr>
          <p:spPr>
            <a:xfrm>
              <a:off x="219075" y="131762"/>
              <a:ext cx="833438" cy="25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745"/>
                  </a:moveTo>
                  <a:lnTo>
                    <a:pt x="20900" y="17745"/>
                  </a:lnTo>
                  <a:lnTo>
                    <a:pt x="20126" y="14012"/>
                  </a:lnTo>
                  <a:lnTo>
                    <a:pt x="18725" y="14012"/>
                  </a:lnTo>
                  <a:lnTo>
                    <a:pt x="18725" y="17745"/>
                  </a:lnTo>
                  <a:lnTo>
                    <a:pt x="18117" y="17745"/>
                  </a:lnTo>
                  <a:lnTo>
                    <a:pt x="18117" y="3916"/>
                  </a:lnTo>
                  <a:lnTo>
                    <a:pt x="18835" y="3916"/>
                  </a:lnTo>
                  <a:lnTo>
                    <a:pt x="21600" y="17745"/>
                  </a:lnTo>
                  <a:close/>
                  <a:moveTo>
                    <a:pt x="18725" y="12054"/>
                  </a:moveTo>
                  <a:lnTo>
                    <a:pt x="18725" y="6914"/>
                  </a:lnTo>
                  <a:lnTo>
                    <a:pt x="19739" y="12054"/>
                  </a:lnTo>
                  <a:lnTo>
                    <a:pt x="18725" y="12054"/>
                  </a:lnTo>
                  <a:close/>
                  <a:moveTo>
                    <a:pt x="866" y="3427"/>
                  </a:moveTo>
                  <a:lnTo>
                    <a:pt x="461" y="5262"/>
                  </a:lnTo>
                  <a:lnTo>
                    <a:pt x="295" y="6241"/>
                  </a:lnTo>
                  <a:lnTo>
                    <a:pt x="221" y="6792"/>
                  </a:lnTo>
                  <a:lnTo>
                    <a:pt x="203" y="7220"/>
                  </a:lnTo>
                  <a:lnTo>
                    <a:pt x="92" y="8138"/>
                  </a:lnTo>
                  <a:lnTo>
                    <a:pt x="55" y="8995"/>
                  </a:lnTo>
                  <a:lnTo>
                    <a:pt x="37" y="9913"/>
                  </a:lnTo>
                  <a:lnTo>
                    <a:pt x="0" y="10831"/>
                  </a:lnTo>
                  <a:lnTo>
                    <a:pt x="37" y="12054"/>
                  </a:lnTo>
                  <a:lnTo>
                    <a:pt x="37" y="12605"/>
                  </a:lnTo>
                  <a:lnTo>
                    <a:pt x="55" y="13156"/>
                  </a:lnTo>
                  <a:lnTo>
                    <a:pt x="221" y="14808"/>
                  </a:lnTo>
                  <a:lnTo>
                    <a:pt x="295" y="15236"/>
                  </a:lnTo>
                  <a:lnTo>
                    <a:pt x="405" y="16032"/>
                  </a:lnTo>
                  <a:lnTo>
                    <a:pt x="571" y="16827"/>
                  </a:lnTo>
                  <a:lnTo>
                    <a:pt x="700" y="17623"/>
                  </a:lnTo>
                  <a:lnTo>
                    <a:pt x="866" y="18296"/>
                  </a:lnTo>
                  <a:lnTo>
                    <a:pt x="866" y="3427"/>
                  </a:lnTo>
                  <a:close/>
                  <a:moveTo>
                    <a:pt x="2377" y="10831"/>
                  </a:moveTo>
                  <a:lnTo>
                    <a:pt x="5050" y="1897"/>
                  </a:lnTo>
                  <a:lnTo>
                    <a:pt x="4847" y="1469"/>
                  </a:lnTo>
                  <a:lnTo>
                    <a:pt x="4644" y="1101"/>
                  </a:lnTo>
                  <a:lnTo>
                    <a:pt x="4423" y="795"/>
                  </a:lnTo>
                  <a:lnTo>
                    <a:pt x="3944" y="306"/>
                  </a:lnTo>
                  <a:lnTo>
                    <a:pt x="3723" y="122"/>
                  </a:lnTo>
                  <a:lnTo>
                    <a:pt x="3483" y="122"/>
                  </a:lnTo>
                  <a:lnTo>
                    <a:pt x="3244" y="0"/>
                  </a:lnTo>
                  <a:lnTo>
                    <a:pt x="3004" y="122"/>
                  </a:lnTo>
                  <a:lnTo>
                    <a:pt x="2783" y="122"/>
                  </a:lnTo>
                  <a:lnTo>
                    <a:pt x="2580" y="306"/>
                  </a:lnTo>
                  <a:lnTo>
                    <a:pt x="2377" y="428"/>
                  </a:lnTo>
                  <a:lnTo>
                    <a:pt x="2377" y="21294"/>
                  </a:lnTo>
                  <a:lnTo>
                    <a:pt x="2580" y="21478"/>
                  </a:lnTo>
                  <a:lnTo>
                    <a:pt x="2783" y="21600"/>
                  </a:lnTo>
                  <a:lnTo>
                    <a:pt x="3483" y="21600"/>
                  </a:lnTo>
                  <a:lnTo>
                    <a:pt x="3723" y="21478"/>
                  </a:lnTo>
                  <a:lnTo>
                    <a:pt x="3944" y="21416"/>
                  </a:lnTo>
                  <a:lnTo>
                    <a:pt x="4423" y="20927"/>
                  </a:lnTo>
                  <a:lnTo>
                    <a:pt x="4626" y="20621"/>
                  </a:lnTo>
                  <a:lnTo>
                    <a:pt x="4847" y="20254"/>
                  </a:lnTo>
                  <a:lnTo>
                    <a:pt x="5050" y="19825"/>
                  </a:lnTo>
                  <a:lnTo>
                    <a:pt x="2377" y="10831"/>
                  </a:lnTo>
                  <a:close/>
                  <a:moveTo>
                    <a:pt x="4018" y="8444"/>
                  </a:moveTo>
                  <a:lnTo>
                    <a:pt x="6156" y="15603"/>
                  </a:lnTo>
                  <a:lnTo>
                    <a:pt x="6303" y="14624"/>
                  </a:lnTo>
                  <a:lnTo>
                    <a:pt x="6395" y="13462"/>
                  </a:lnTo>
                  <a:lnTo>
                    <a:pt x="6469" y="12789"/>
                  </a:lnTo>
                  <a:lnTo>
                    <a:pt x="6469" y="12116"/>
                  </a:lnTo>
                  <a:lnTo>
                    <a:pt x="6487" y="11381"/>
                  </a:lnTo>
                  <a:lnTo>
                    <a:pt x="6487" y="10708"/>
                  </a:lnTo>
                  <a:lnTo>
                    <a:pt x="6469" y="9362"/>
                  </a:lnTo>
                  <a:lnTo>
                    <a:pt x="6432" y="8811"/>
                  </a:lnTo>
                  <a:lnTo>
                    <a:pt x="6395" y="8138"/>
                  </a:lnTo>
                  <a:lnTo>
                    <a:pt x="6322" y="7465"/>
                  </a:lnTo>
                  <a:lnTo>
                    <a:pt x="6266" y="6792"/>
                  </a:lnTo>
                  <a:lnTo>
                    <a:pt x="6192" y="6119"/>
                  </a:lnTo>
                  <a:lnTo>
                    <a:pt x="6100" y="5446"/>
                  </a:lnTo>
                  <a:lnTo>
                    <a:pt x="5953" y="4895"/>
                  </a:lnTo>
                  <a:lnTo>
                    <a:pt x="5861" y="4344"/>
                  </a:lnTo>
                  <a:lnTo>
                    <a:pt x="5732" y="3794"/>
                  </a:lnTo>
                  <a:lnTo>
                    <a:pt x="5566" y="3243"/>
                  </a:lnTo>
                  <a:lnTo>
                    <a:pt x="4018" y="8444"/>
                  </a:lnTo>
                  <a:close/>
                  <a:moveTo>
                    <a:pt x="16145" y="10831"/>
                  </a:moveTo>
                  <a:lnTo>
                    <a:pt x="17988" y="17745"/>
                  </a:lnTo>
                  <a:lnTo>
                    <a:pt x="17158" y="17745"/>
                  </a:lnTo>
                  <a:lnTo>
                    <a:pt x="15371" y="10831"/>
                  </a:lnTo>
                  <a:lnTo>
                    <a:pt x="17158" y="3916"/>
                  </a:lnTo>
                  <a:lnTo>
                    <a:pt x="17988" y="3916"/>
                  </a:lnTo>
                  <a:lnTo>
                    <a:pt x="16145" y="10831"/>
                  </a:lnTo>
                  <a:close/>
                  <a:moveTo>
                    <a:pt x="9639" y="10831"/>
                  </a:moveTo>
                  <a:lnTo>
                    <a:pt x="11482" y="17745"/>
                  </a:lnTo>
                  <a:lnTo>
                    <a:pt x="10653" y="17745"/>
                  </a:lnTo>
                  <a:lnTo>
                    <a:pt x="8883" y="10831"/>
                  </a:lnTo>
                  <a:lnTo>
                    <a:pt x="10653" y="3916"/>
                  </a:lnTo>
                  <a:lnTo>
                    <a:pt x="11482" y="3916"/>
                  </a:lnTo>
                  <a:lnTo>
                    <a:pt x="9639" y="10831"/>
                  </a:lnTo>
                  <a:close/>
                  <a:moveTo>
                    <a:pt x="13435" y="12360"/>
                  </a:moveTo>
                  <a:lnTo>
                    <a:pt x="13362" y="12483"/>
                  </a:lnTo>
                  <a:lnTo>
                    <a:pt x="13270" y="12605"/>
                  </a:lnTo>
                  <a:lnTo>
                    <a:pt x="14578" y="17745"/>
                  </a:lnTo>
                  <a:lnTo>
                    <a:pt x="13804" y="17745"/>
                  </a:lnTo>
                  <a:lnTo>
                    <a:pt x="12127" y="10831"/>
                  </a:lnTo>
                  <a:lnTo>
                    <a:pt x="13030" y="10831"/>
                  </a:lnTo>
                  <a:lnTo>
                    <a:pt x="13159" y="10586"/>
                  </a:lnTo>
                  <a:lnTo>
                    <a:pt x="13306" y="10341"/>
                  </a:lnTo>
                  <a:lnTo>
                    <a:pt x="13399" y="10158"/>
                  </a:lnTo>
                  <a:lnTo>
                    <a:pt x="13491" y="9668"/>
                  </a:lnTo>
                  <a:lnTo>
                    <a:pt x="13565" y="9362"/>
                  </a:lnTo>
                  <a:lnTo>
                    <a:pt x="13601" y="8934"/>
                  </a:lnTo>
                  <a:lnTo>
                    <a:pt x="13638" y="8383"/>
                  </a:lnTo>
                  <a:lnTo>
                    <a:pt x="13601" y="7893"/>
                  </a:lnTo>
                  <a:lnTo>
                    <a:pt x="13565" y="7465"/>
                  </a:lnTo>
                  <a:lnTo>
                    <a:pt x="13491" y="7037"/>
                  </a:lnTo>
                  <a:lnTo>
                    <a:pt x="13399" y="6670"/>
                  </a:lnTo>
                  <a:lnTo>
                    <a:pt x="13306" y="6364"/>
                  </a:lnTo>
                  <a:lnTo>
                    <a:pt x="13159" y="6119"/>
                  </a:lnTo>
                  <a:lnTo>
                    <a:pt x="12901" y="5874"/>
                  </a:lnTo>
                  <a:lnTo>
                    <a:pt x="12127" y="5874"/>
                  </a:lnTo>
                  <a:lnTo>
                    <a:pt x="12127" y="17745"/>
                  </a:lnTo>
                  <a:lnTo>
                    <a:pt x="11556" y="17745"/>
                  </a:lnTo>
                  <a:lnTo>
                    <a:pt x="11556" y="3916"/>
                  </a:lnTo>
                  <a:lnTo>
                    <a:pt x="12901" y="3916"/>
                  </a:lnTo>
                  <a:lnTo>
                    <a:pt x="13159" y="3977"/>
                  </a:lnTo>
                  <a:lnTo>
                    <a:pt x="13399" y="4222"/>
                  </a:lnTo>
                  <a:lnTo>
                    <a:pt x="13528" y="4467"/>
                  </a:lnTo>
                  <a:lnTo>
                    <a:pt x="13638" y="4650"/>
                  </a:lnTo>
                  <a:lnTo>
                    <a:pt x="13730" y="4895"/>
                  </a:lnTo>
                  <a:lnTo>
                    <a:pt x="13933" y="5568"/>
                  </a:lnTo>
                  <a:lnTo>
                    <a:pt x="14007" y="5874"/>
                  </a:lnTo>
                  <a:lnTo>
                    <a:pt x="14136" y="6670"/>
                  </a:lnTo>
                  <a:lnTo>
                    <a:pt x="14210" y="7465"/>
                  </a:lnTo>
                  <a:lnTo>
                    <a:pt x="14228" y="7893"/>
                  </a:lnTo>
                  <a:lnTo>
                    <a:pt x="14228" y="8811"/>
                  </a:lnTo>
                  <a:lnTo>
                    <a:pt x="14210" y="9240"/>
                  </a:lnTo>
                  <a:lnTo>
                    <a:pt x="14173" y="9668"/>
                  </a:lnTo>
                  <a:lnTo>
                    <a:pt x="14136" y="10035"/>
                  </a:lnTo>
                  <a:lnTo>
                    <a:pt x="14007" y="10831"/>
                  </a:lnTo>
                  <a:lnTo>
                    <a:pt x="13841" y="11504"/>
                  </a:lnTo>
                  <a:lnTo>
                    <a:pt x="13730" y="11687"/>
                  </a:lnTo>
                  <a:lnTo>
                    <a:pt x="13675" y="12054"/>
                  </a:lnTo>
                  <a:lnTo>
                    <a:pt x="13435" y="12360"/>
                  </a:lnTo>
                  <a:close/>
                  <a:moveTo>
                    <a:pt x="14799" y="3916"/>
                  </a:moveTo>
                  <a:lnTo>
                    <a:pt x="15371" y="3916"/>
                  </a:lnTo>
                  <a:lnTo>
                    <a:pt x="15371" y="17745"/>
                  </a:lnTo>
                  <a:lnTo>
                    <a:pt x="14799" y="17745"/>
                  </a:lnTo>
                  <a:lnTo>
                    <a:pt x="14799" y="3916"/>
                  </a:lnTo>
                  <a:close/>
                  <a:moveTo>
                    <a:pt x="8275" y="3916"/>
                  </a:moveTo>
                  <a:lnTo>
                    <a:pt x="8883" y="3916"/>
                  </a:lnTo>
                  <a:lnTo>
                    <a:pt x="8883" y="17745"/>
                  </a:lnTo>
                  <a:lnTo>
                    <a:pt x="8275" y="17745"/>
                  </a:lnTo>
                  <a:lnTo>
                    <a:pt x="8275" y="391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8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4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">
                <a:srgbClr val="002839"/>
              </a:gs>
              <a:gs pos="47000">
                <a:srgbClr val="004762"/>
              </a:gs>
              <a:gs pos="90000">
                <a:srgbClr val="6AB9EC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l-SI" sz="1800">
              <a:solidFill>
                <a:prstClr val="white"/>
              </a:solidFill>
            </a:endParaRPr>
          </a:p>
        </p:txBody>
      </p:sp>
      <p:pic>
        <p:nvPicPr>
          <p:cNvPr id="21" name="Slik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81" y="404813"/>
            <a:ext cx="5582969" cy="5184000"/>
          </a:xfrm>
          <a:prstGeom prst="rect">
            <a:avLst/>
          </a:prstGeom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69F8-F17F-412A-A079-B7106705671D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40559"/>
            <a:ext cx="6400800" cy="1268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grpSp>
        <p:nvGrpSpPr>
          <p:cNvPr id="16" name="Skupina 10"/>
          <p:cNvGrpSpPr>
            <a:grpSpLocks/>
          </p:cNvGrpSpPr>
          <p:nvPr userDrawn="1"/>
        </p:nvGrpSpPr>
        <p:grpSpPr bwMode="auto">
          <a:xfrm>
            <a:off x="5532438" y="5859463"/>
            <a:ext cx="3611562" cy="711200"/>
            <a:chOff x="5532438" y="5859463"/>
            <a:chExt cx="3611562" cy="711201"/>
          </a:xfrm>
        </p:grpSpPr>
        <p:sp>
          <p:nvSpPr>
            <p:cNvPr id="17" name="Rectangle 32"/>
            <p:cNvSpPr>
              <a:spLocks noChangeArrowheads="1"/>
            </p:cNvSpPr>
            <p:nvPr userDrawn="1"/>
          </p:nvSpPr>
          <p:spPr bwMode="black">
            <a:xfrm>
              <a:off x="5886450" y="5861050"/>
              <a:ext cx="3257550" cy="709614"/>
            </a:xfrm>
            <a:prstGeom prst="rect">
              <a:avLst/>
            </a:prstGeom>
            <a:solidFill>
              <a:srgbClr val="00AB4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33"/>
            <p:cNvSpPr>
              <a:spLocks noChangeArrowheads="1"/>
            </p:cNvSpPr>
            <p:nvPr userDrawn="1"/>
          </p:nvSpPr>
          <p:spPr bwMode="black">
            <a:xfrm>
              <a:off x="5532438" y="5859463"/>
              <a:ext cx="709612" cy="709613"/>
            </a:xfrm>
            <a:prstGeom prst="ellipse">
              <a:avLst/>
            </a:prstGeom>
            <a:solidFill>
              <a:srgbClr val="00AB4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9" name="Picture 34" descr="Krka_banner_coverPag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463" y="5962651"/>
              <a:ext cx="319087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3"/>
          <p:cNvSpPr txBox="1">
            <a:spLocks noChangeArrowheads="1"/>
          </p:cNvSpPr>
          <p:nvPr userDrawn="1"/>
        </p:nvSpPr>
        <p:spPr bwMode="auto">
          <a:xfrm>
            <a:off x="5887244" y="5565919"/>
            <a:ext cx="3163094" cy="31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l-SI" sz="1200" kern="0" dirty="0" smtClean="0">
                <a:solidFill>
                  <a:srgbClr val="00A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164310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0" y="1556792"/>
            <a:ext cx="3804418" cy="35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0BC2624-445F-42FB-A6E5-F6D98FC02086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2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501F-E28C-40B8-9B84-7E421E0E456E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Pravokotnik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l-S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280F-FC1D-416E-A918-00F17DFDB7D5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8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C9C-F72D-480D-9A4A-00E5ED86252E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22B3-7810-4BA9-B463-77B86A0770B5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DDB3-CDB4-47A6-BD9A-0B69A41503DB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280137"/>
          </a:xfrm>
          <a:prstGeom prst="rect">
            <a:avLst/>
          </a:prstGeom>
          <a:gradFill>
            <a:gsLst>
              <a:gs pos="45000">
                <a:srgbClr val="004762"/>
              </a:gs>
              <a:gs pos="100000">
                <a:srgbClr val="00384E"/>
              </a:gs>
              <a:gs pos="0">
                <a:srgbClr val="6AB9EC"/>
              </a:gs>
            </a:gsLst>
            <a:lin ang="14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-2272" y="1276222"/>
            <a:ext cx="9146272" cy="83385"/>
          </a:xfrm>
          <a:prstGeom prst="rect">
            <a:avLst/>
          </a:prstGeom>
          <a:gradFill>
            <a:gsLst>
              <a:gs pos="40000">
                <a:srgbClr val="004762"/>
              </a:gs>
              <a:gs pos="0">
                <a:srgbClr val="00384E"/>
              </a:gs>
              <a:gs pos="99273">
                <a:schemeClr val="bg1"/>
              </a:gs>
              <a:gs pos="92000">
                <a:srgbClr val="6AB9EC"/>
              </a:gs>
            </a:gsLst>
            <a:lin ang="13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pic>
        <p:nvPicPr>
          <p:cNvPr id="18" name="Slika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4693"/>
            <a:ext cx="1332000" cy="1236811"/>
          </a:xfrm>
          <a:prstGeom prst="rect">
            <a:avLst/>
          </a:prstGeom>
          <a:effectLst>
            <a:outerShdw blurRad="50800" dist="12700" dir="5400000" algn="ctr" rotWithShape="0">
              <a:srgbClr val="002839">
                <a:alpha val="43000"/>
              </a:srgbClr>
            </a:outerShdw>
          </a:effectLst>
        </p:spPr>
      </p:pic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79512" y="125413"/>
            <a:ext cx="6192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>
            <a:off x="0" y="6335713"/>
            <a:ext cx="9144000" cy="0"/>
          </a:xfrm>
          <a:prstGeom prst="line">
            <a:avLst/>
          </a:prstGeom>
          <a:noFill/>
          <a:ln w="9525">
            <a:solidFill>
              <a:srgbClr val="00AB4E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l-SI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Skupina 12"/>
          <p:cNvGrpSpPr>
            <a:grpSpLocks/>
          </p:cNvGrpSpPr>
          <p:nvPr/>
        </p:nvGrpSpPr>
        <p:grpSpPr bwMode="auto">
          <a:xfrm>
            <a:off x="7812088" y="6330950"/>
            <a:ext cx="1331912" cy="527050"/>
            <a:chOff x="7812088" y="6330950"/>
            <a:chExt cx="1331912" cy="527050"/>
          </a:xfrm>
        </p:grpSpPr>
        <p:sp>
          <p:nvSpPr>
            <p:cNvPr id="11" name="Oval 59"/>
            <p:cNvSpPr>
              <a:spLocks noChangeArrowheads="1"/>
            </p:cNvSpPr>
            <p:nvPr/>
          </p:nvSpPr>
          <p:spPr bwMode="black">
            <a:xfrm>
              <a:off x="7812088" y="6330950"/>
              <a:ext cx="527050" cy="527050"/>
            </a:xfrm>
            <a:prstGeom prst="ellipse">
              <a:avLst/>
            </a:prstGeom>
            <a:solidFill>
              <a:srgbClr val="00AB4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60"/>
            <p:cNvSpPr>
              <a:spLocks noChangeArrowheads="1"/>
            </p:cNvSpPr>
            <p:nvPr/>
          </p:nvSpPr>
          <p:spPr bwMode="black">
            <a:xfrm>
              <a:off x="8074025" y="6330950"/>
              <a:ext cx="1069975" cy="527050"/>
            </a:xfrm>
            <a:prstGeom prst="rect">
              <a:avLst/>
            </a:prstGeom>
            <a:solidFill>
              <a:srgbClr val="00AB4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61"/>
            <p:cNvSpPr>
              <a:spLocks noEditPoints="1"/>
            </p:cNvSpPr>
            <p:nvPr/>
          </p:nvSpPr>
          <p:spPr bwMode="white">
            <a:xfrm>
              <a:off x="8031163" y="6462713"/>
              <a:ext cx="833437" cy="250825"/>
            </a:xfrm>
            <a:custGeom>
              <a:avLst/>
              <a:gdLst/>
              <a:ahLst/>
              <a:cxnLst>
                <a:cxn ang="0">
                  <a:pos x="1092" y="229"/>
                </a:cxn>
                <a:cxn ang="0">
                  <a:pos x="983" y="290"/>
                </a:cxn>
                <a:cxn ang="0">
                  <a:pos x="1172" y="290"/>
                </a:cxn>
                <a:cxn ang="0">
                  <a:pos x="1071" y="197"/>
                </a:cxn>
                <a:cxn ang="0">
                  <a:pos x="36" y="71"/>
                </a:cxn>
                <a:cxn ang="0">
                  <a:pos x="12" y="111"/>
                </a:cxn>
                <a:cxn ang="0">
                  <a:pos x="3" y="147"/>
                </a:cxn>
                <a:cxn ang="0">
                  <a:pos x="2" y="197"/>
                </a:cxn>
                <a:cxn ang="0">
                  <a:pos x="9" y="233"/>
                </a:cxn>
                <a:cxn ang="0">
                  <a:pos x="22" y="262"/>
                </a:cxn>
                <a:cxn ang="0">
                  <a:pos x="47" y="299"/>
                </a:cxn>
                <a:cxn ang="0">
                  <a:pos x="274" y="31"/>
                </a:cxn>
                <a:cxn ang="0">
                  <a:pos x="240" y="13"/>
                </a:cxn>
                <a:cxn ang="0">
                  <a:pos x="202" y="2"/>
                </a:cxn>
                <a:cxn ang="0">
                  <a:pos x="163" y="2"/>
                </a:cxn>
                <a:cxn ang="0">
                  <a:pos x="129" y="7"/>
                </a:cxn>
                <a:cxn ang="0">
                  <a:pos x="151" y="353"/>
                </a:cxn>
                <a:cxn ang="0">
                  <a:pos x="202" y="351"/>
                </a:cxn>
                <a:cxn ang="0">
                  <a:pos x="240" y="342"/>
                </a:cxn>
                <a:cxn ang="0">
                  <a:pos x="274" y="324"/>
                </a:cxn>
                <a:cxn ang="0">
                  <a:pos x="334" y="255"/>
                </a:cxn>
                <a:cxn ang="0">
                  <a:pos x="351" y="209"/>
                </a:cxn>
                <a:cxn ang="0">
                  <a:pos x="352" y="175"/>
                </a:cxn>
                <a:cxn ang="0">
                  <a:pos x="347" y="133"/>
                </a:cxn>
                <a:cxn ang="0">
                  <a:pos x="336" y="100"/>
                </a:cxn>
                <a:cxn ang="0">
                  <a:pos x="318" y="71"/>
                </a:cxn>
                <a:cxn ang="0">
                  <a:pos x="218" y="138"/>
                </a:cxn>
                <a:cxn ang="0">
                  <a:pos x="931" y="290"/>
                </a:cxn>
                <a:cxn ang="0">
                  <a:pos x="976" y="64"/>
                </a:cxn>
                <a:cxn ang="0">
                  <a:pos x="623" y="290"/>
                </a:cxn>
                <a:cxn ang="0">
                  <a:pos x="578" y="64"/>
                </a:cxn>
                <a:cxn ang="0">
                  <a:pos x="729" y="202"/>
                </a:cxn>
                <a:cxn ang="0">
                  <a:pos x="791" y="290"/>
                </a:cxn>
                <a:cxn ang="0">
                  <a:pos x="700" y="177"/>
                </a:cxn>
                <a:cxn ang="0">
                  <a:pos x="722" y="169"/>
                </a:cxn>
                <a:cxn ang="0">
                  <a:pos x="736" y="153"/>
                </a:cxn>
                <a:cxn ang="0">
                  <a:pos x="738" y="129"/>
                </a:cxn>
                <a:cxn ang="0">
                  <a:pos x="727" y="109"/>
                </a:cxn>
                <a:cxn ang="0">
                  <a:pos x="707" y="98"/>
                </a:cxn>
                <a:cxn ang="0">
                  <a:pos x="658" y="290"/>
                </a:cxn>
                <a:cxn ang="0">
                  <a:pos x="700" y="64"/>
                </a:cxn>
                <a:cxn ang="0">
                  <a:pos x="734" y="73"/>
                </a:cxn>
                <a:cxn ang="0">
                  <a:pos x="751" y="86"/>
                </a:cxn>
                <a:cxn ang="0">
                  <a:pos x="767" y="109"/>
                </a:cxn>
                <a:cxn ang="0">
                  <a:pos x="772" y="137"/>
                </a:cxn>
                <a:cxn ang="0">
                  <a:pos x="769" y="158"/>
                </a:cxn>
                <a:cxn ang="0">
                  <a:pos x="751" y="188"/>
                </a:cxn>
                <a:cxn ang="0">
                  <a:pos x="729" y="202"/>
                </a:cxn>
                <a:cxn ang="0">
                  <a:pos x="834" y="290"/>
                </a:cxn>
                <a:cxn ang="0">
                  <a:pos x="449" y="64"/>
                </a:cxn>
                <a:cxn ang="0">
                  <a:pos x="449" y="290"/>
                </a:cxn>
              </a:cxnLst>
              <a:rect l="0" t="0" r="r" b="b"/>
              <a:pathLst>
                <a:path w="1172" h="353">
                  <a:moveTo>
                    <a:pt x="1172" y="290"/>
                  </a:moveTo>
                  <a:lnTo>
                    <a:pt x="1134" y="290"/>
                  </a:lnTo>
                  <a:lnTo>
                    <a:pt x="1092" y="229"/>
                  </a:lnTo>
                  <a:lnTo>
                    <a:pt x="1016" y="229"/>
                  </a:lnTo>
                  <a:lnTo>
                    <a:pt x="1016" y="290"/>
                  </a:lnTo>
                  <a:lnTo>
                    <a:pt x="983" y="290"/>
                  </a:lnTo>
                  <a:lnTo>
                    <a:pt x="983" y="64"/>
                  </a:lnTo>
                  <a:lnTo>
                    <a:pt x="1022" y="64"/>
                  </a:lnTo>
                  <a:lnTo>
                    <a:pt x="1172" y="290"/>
                  </a:lnTo>
                  <a:close/>
                  <a:moveTo>
                    <a:pt x="1016" y="197"/>
                  </a:moveTo>
                  <a:lnTo>
                    <a:pt x="1016" y="113"/>
                  </a:lnTo>
                  <a:lnTo>
                    <a:pt x="1071" y="197"/>
                  </a:lnTo>
                  <a:lnTo>
                    <a:pt x="1016" y="197"/>
                  </a:lnTo>
                  <a:close/>
                  <a:moveTo>
                    <a:pt x="47" y="56"/>
                  </a:moveTo>
                  <a:lnTo>
                    <a:pt x="36" y="71"/>
                  </a:lnTo>
                  <a:lnTo>
                    <a:pt x="25" y="86"/>
                  </a:lnTo>
                  <a:lnTo>
                    <a:pt x="16" y="102"/>
                  </a:lnTo>
                  <a:lnTo>
                    <a:pt x="12" y="111"/>
                  </a:lnTo>
                  <a:lnTo>
                    <a:pt x="11" y="118"/>
                  </a:lnTo>
                  <a:lnTo>
                    <a:pt x="5" y="133"/>
                  </a:lnTo>
                  <a:lnTo>
                    <a:pt x="3" y="147"/>
                  </a:lnTo>
                  <a:lnTo>
                    <a:pt x="2" y="162"/>
                  </a:lnTo>
                  <a:lnTo>
                    <a:pt x="0" y="177"/>
                  </a:lnTo>
                  <a:lnTo>
                    <a:pt x="2" y="197"/>
                  </a:lnTo>
                  <a:lnTo>
                    <a:pt x="2" y="206"/>
                  </a:lnTo>
                  <a:lnTo>
                    <a:pt x="3" y="215"/>
                  </a:lnTo>
                  <a:lnTo>
                    <a:pt x="9" y="233"/>
                  </a:lnTo>
                  <a:lnTo>
                    <a:pt x="12" y="242"/>
                  </a:lnTo>
                  <a:lnTo>
                    <a:pt x="16" y="249"/>
                  </a:lnTo>
                  <a:lnTo>
                    <a:pt x="22" y="262"/>
                  </a:lnTo>
                  <a:lnTo>
                    <a:pt x="31" y="275"/>
                  </a:lnTo>
                  <a:lnTo>
                    <a:pt x="38" y="288"/>
                  </a:lnTo>
                  <a:lnTo>
                    <a:pt x="47" y="299"/>
                  </a:lnTo>
                  <a:lnTo>
                    <a:pt x="47" y="56"/>
                  </a:lnTo>
                  <a:close/>
                  <a:moveTo>
                    <a:pt x="129" y="177"/>
                  </a:moveTo>
                  <a:lnTo>
                    <a:pt x="274" y="31"/>
                  </a:lnTo>
                  <a:lnTo>
                    <a:pt x="263" y="24"/>
                  </a:lnTo>
                  <a:lnTo>
                    <a:pt x="252" y="18"/>
                  </a:lnTo>
                  <a:lnTo>
                    <a:pt x="240" y="13"/>
                  </a:lnTo>
                  <a:lnTo>
                    <a:pt x="227" y="9"/>
                  </a:lnTo>
                  <a:lnTo>
                    <a:pt x="214" y="5"/>
                  </a:lnTo>
                  <a:lnTo>
                    <a:pt x="202" y="2"/>
                  </a:lnTo>
                  <a:lnTo>
                    <a:pt x="189" y="2"/>
                  </a:lnTo>
                  <a:lnTo>
                    <a:pt x="176" y="0"/>
                  </a:lnTo>
                  <a:lnTo>
                    <a:pt x="163" y="2"/>
                  </a:lnTo>
                  <a:lnTo>
                    <a:pt x="151" y="2"/>
                  </a:lnTo>
                  <a:lnTo>
                    <a:pt x="140" y="5"/>
                  </a:lnTo>
                  <a:lnTo>
                    <a:pt x="129" y="7"/>
                  </a:lnTo>
                  <a:lnTo>
                    <a:pt x="129" y="348"/>
                  </a:lnTo>
                  <a:lnTo>
                    <a:pt x="140" y="351"/>
                  </a:lnTo>
                  <a:lnTo>
                    <a:pt x="151" y="353"/>
                  </a:lnTo>
                  <a:lnTo>
                    <a:pt x="174" y="353"/>
                  </a:lnTo>
                  <a:lnTo>
                    <a:pt x="189" y="353"/>
                  </a:lnTo>
                  <a:lnTo>
                    <a:pt x="202" y="351"/>
                  </a:lnTo>
                  <a:lnTo>
                    <a:pt x="214" y="350"/>
                  </a:lnTo>
                  <a:lnTo>
                    <a:pt x="227" y="346"/>
                  </a:lnTo>
                  <a:lnTo>
                    <a:pt x="240" y="342"/>
                  </a:lnTo>
                  <a:lnTo>
                    <a:pt x="251" y="337"/>
                  </a:lnTo>
                  <a:lnTo>
                    <a:pt x="263" y="331"/>
                  </a:lnTo>
                  <a:lnTo>
                    <a:pt x="274" y="324"/>
                  </a:lnTo>
                  <a:lnTo>
                    <a:pt x="129" y="177"/>
                  </a:lnTo>
                  <a:close/>
                  <a:moveTo>
                    <a:pt x="218" y="138"/>
                  </a:moveTo>
                  <a:lnTo>
                    <a:pt x="334" y="255"/>
                  </a:lnTo>
                  <a:lnTo>
                    <a:pt x="342" y="239"/>
                  </a:lnTo>
                  <a:lnTo>
                    <a:pt x="347" y="220"/>
                  </a:lnTo>
                  <a:lnTo>
                    <a:pt x="351" y="209"/>
                  </a:lnTo>
                  <a:lnTo>
                    <a:pt x="351" y="198"/>
                  </a:lnTo>
                  <a:lnTo>
                    <a:pt x="352" y="186"/>
                  </a:lnTo>
                  <a:lnTo>
                    <a:pt x="352" y="175"/>
                  </a:lnTo>
                  <a:lnTo>
                    <a:pt x="351" y="153"/>
                  </a:lnTo>
                  <a:lnTo>
                    <a:pt x="349" y="144"/>
                  </a:lnTo>
                  <a:lnTo>
                    <a:pt x="347" y="133"/>
                  </a:lnTo>
                  <a:lnTo>
                    <a:pt x="343" y="122"/>
                  </a:lnTo>
                  <a:lnTo>
                    <a:pt x="340" y="111"/>
                  </a:lnTo>
                  <a:lnTo>
                    <a:pt x="336" y="100"/>
                  </a:lnTo>
                  <a:lnTo>
                    <a:pt x="331" y="89"/>
                  </a:lnTo>
                  <a:lnTo>
                    <a:pt x="323" y="80"/>
                  </a:lnTo>
                  <a:lnTo>
                    <a:pt x="318" y="71"/>
                  </a:lnTo>
                  <a:lnTo>
                    <a:pt x="311" y="62"/>
                  </a:lnTo>
                  <a:lnTo>
                    <a:pt x="302" y="53"/>
                  </a:lnTo>
                  <a:lnTo>
                    <a:pt x="218" y="138"/>
                  </a:lnTo>
                  <a:close/>
                  <a:moveTo>
                    <a:pt x="876" y="177"/>
                  </a:moveTo>
                  <a:lnTo>
                    <a:pt x="976" y="290"/>
                  </a:lnTo>
                  <a:lnTo>
                    <a:pt x="931" y="290"/>
                  </a:lnTo>
                  <a:lnTo>
                    <a:pt x="834" y="177"/>
                  </a:lnTo>
                  <a:lnTo>
                    <a:pt x="931" y="64"/>
                  </a:lnTo>
                  <a:lnTo>
                    <a:pt x="976" y="64"/>
                  </a:lnTo>
                  <a:lnTo>
                    <a:pt x="876" y="177"/>
                  </a:lnTo>
                  <a:close/>
                  <a:moveTo>
                    <a:pt x="523" y="177"/>
                  </a:moveTo>
                  <a:lnTo>
                    <a:pt x="623" y="290"/>
                  </a:lnTo>
                  <a:lnTo>
                    <a:pt x="578" y="290"/>
                  </a:lnTo>
                  <a:lnTo>
                    <a:pt x="482" y="177"/>
                  </a:lnTo>
                  <a:lnTo>
                    <a:pt x="578" y="64"/>
                  </a:lnTo>
                  <a:lnTo>
                    <a:pt x="623" y="64"/>
                  </a:lnTo>
                  <a:lnTo>
                    <a:pt x="523" y="177"/>
                  </a:lnTo>
                  <a:close/>
                  <a:moveTo>
                    <a:pt x="729" y="202"/>
                  </a:moveTo>
                  <a:lnTo>
                    <a:pt x="725" y="204"/>
                  </a:lnTo>
                  <a:lnTo>
                    <a:pt x="720" y="206"/>
                  </a:lnTo>
                  <a:lnTo>
                    <a:pt x="791" y="290"/>
                  </a:lnTo>
                  <a:lnTo>
                    <a:pt x="749" y="290"/>
                  </a:lnTo>
                  <a:lnTo>
                    <a:pt x="658" y="177"/>
                  </a:lnTo>
                  <a:lnTo>
                    <a:pt x="700" y="177"/>
                  </a:lnTo>
                  <a:lnTo>
                    <a:pt x="707" y="177"/>
                  </a:lnTo>
                  <a:lnTo>
                    <a:pt x="714" y="173"/>
                  </a:lnTo>
                  <a:lnTo>
                    <a:pt x="722" y="169"/>
                  </a:lnTo>
                  <a:lnTo>
                    <a:pt x="727" y="166"/>
                  </a:lnTo>
                  <a:lnTo>
                    <a:pt x="732" y="158"/>
                  </a:lnTo>
                  <a:lnTo>
                    <a:pt x="736" y="153"/>
                  </a:lnTo>
                  <a:lnTo>
                    <a:pt x="738" y="146"/>
                  </a:lnTo>
                  <a:lnTo>
                    <a:pt x="740" y="137"/>
                  </a:lnTo>
                  <a:lnTo>
                    <a:pt x="738" y="129"/>
                  </a:lnTo>
                  <a:lnTo>
                    <a:pt x="736" y="122"/>
                  </a:lnTo>
                  <a:lnTo>
                    <a:pt x="732" y="115"/>
                  </a:lnTo>
                  <a:lnTo>
                    <a:pt x="727" y="109"/>
                  </a:lnTo>
                  <a:lnTo>
                    <a:pt x="722" y="104"/>
                  </a:lnTo>
                  <a:lnTo>
                    <a:pt x="714" y="100"/>
                  </a:lnTo>
                  <a:lnTo>
                    <a:pt x="707" y="98"/>
                  </a:lnTo>
                  <a:lnTo>
                    <a:pt x="700" y="96"/>
                  </a:lnTo>
                  <a:lnTo>
                    <a:pt x="658" y="96"/>
                  </a:lnTo>
                  <a:lnTo>
                    <a:pt x="658" y="290"/>
                  </a:lnTo>
                  <a:lnTo>
                    <a:pt x="627" y="290"/>
                  </a:lnTo>
                  <a:lnTo>
                    <a:pt x="627" y="64"/>
                  </a:lnTo>
                  <a:lnTo>
                    <a:pt x="700" y="64"/>
                  </a:lnTo>
                  <a:lnTo>
                    <a:pt x="714" y="65"/>
                  </a:lnTo>
                  <a:lnTo>
                    <a:pt x="727" y="69"/>
                  </a:lnTo>
                  <a:lnTo>
                    <a:pt x="734" y="73"/>
                  </a:lnTo>
                  <a:lnTo>
                    <a:pt x="740" y="76"/>
                  </a:lnTo>
                  <a:lnTo>
                    <a:pt x="745" y="80"/>
                  </a:lnTo>
                  <a:lnTo>
                    <a:pt x="751" y="86"/>
                  </a:lnTo>
                  <a:lnTo>
                    <a:pt x="756" y="91"/>
                  </a:lnTo>
                  <a:lnTo>
                    <a:pt x="760" y="96"/>
                  </a:lnTo>
                  <a:lnTo>
                    <a:pt x="767" y="109"/>
                  </a:lnTo>
                  <a:lnTo>
                    <a:pt x="771" y="122"/>
                  </a:lnTo>
                  <a:lnTo>
                    <a:pt x="772" y="129"/>
                  </a:lnTo>
                  <a:lnTo>
                    <a:pt x="772" y="137"/>
                  </a:lnTo>
                  <a:lnTo>
                    <a:pt x="772" y="144"/>
                  </a:lnTo>
                  <a:lnTo>
                    <a:pt x="771" y="151"/>
                  </a:lnTo>
                  <a:lnTo>
                    <a:pt x="769" y="158"/>
                  </a:lnTo>
                  <a:lnTo>
                    <a:pt x="767" y="164"/>
                  </a:lnTo>
                  <a:lnTo>
                    <a:pt x="760" y="177"/>
                  </a:lnTo>
                  <a:lnTo>
                    <a:pt x="751" y="188"/>
                  </a:lnTo>
                  <a:lnTo>
                    <a:pt x="745" y="191"/>
                  </a:lnTo>
                  <a:lnTo>
                    <a:pt x="742" y="197"/>
                  </a:lnTo>
                  <a:lnTo>
                    <a:pt x="729" y="202"/>
                  </a:lnTo>
                  <a:close/>
                  <a:moveTo>
                    <a:pt x="803" y="64"/>
                  </a:moveTo>
                  <a:lnTo>
                    <a:pt x="834" y="64"/>
                  </a:lnTo>
                  <a:lnTo>
                    <a:pt x="834" y="290"/>
                  </a:lnTo>
                  <a:lnTo>
                    <a:pt x="803" y="290"/>
                  </a:lnTo>
                  <a:lnTo>
                    <a:pt x="803" y="64"/>
                  </a:lnTo>
                  <a:close/>
                  <a:moveTo>
                    <a:pt x="449" y="64"/>
                  </a:moveTo>
                  <a:lnTo>
                    <a:pt x="482" y="64"/>
                  </a:lnTo>
                  <a:lnTo>
                    <a:pt x="482" y="290"/>
                  </a:lnTo>
                  <a:lnTo>
                    <a:pt x="449" y="290"/>
                  </a:lnTo>
                  <a:lnTo>
                    <a:pt x="449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sl-SI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403648" y="6381328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DC244713-3030-428F-90DD-C15B160F2A83}" type="datetime1">
              <a:rPr lang="sl-SI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267744" y="6381328"/>
            <a:ext cx="4896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l-SI" dirty="0">
              <a:solidFill>
                <a:prstClr val="black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7273280" y="6381328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32F5ED65-ACC9-4135-9A27-CE9E6FFE92CE}" type="slidenum">
              <a:rPr lang="sl-SI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6601" y="2924944"/>
            <a:ext cx="6552728" cy="1439863"/>
          </a:xfrm>
        </p:spPr>
        <p:txBody>
          <a:bodyPr anchor="t">
            <a:noAutofit/>
          </a:bodyPr>
          <a:lstStyle>
            <a:lvl1pPr eaLnBrk="1" hangingPunct="1">
              <a:defRPr sz="4400">
                <a:solidFill>
                  <a:srgbClr val="FFA30E"/>
                </a:solidFill>
              </a:defRPr>
            </a:lvl1pPr>
          </a:lstStyle>
          <a:p>
            <a:pPr algn="ctr"/>
            <a:r>
              <a:rPr lang="sl-SI" altLang="sl-SI" sz="3200" dirty="0">
                <a:latin typeface="Arial" panose="020B0604020202020204" pitchFamily="34" charset="0"/>
              </a:rPr>
              <a:t>„Vodič za </a:t>
            </a:r>
            <a:r>
              <a:rPr lang="sl-SI" altLang="sl-SI" sz="3200" dirty="0" err="1">
                <a:latin typeface="Arial" panose="020B0604020202020204" pitchFamily="34" charset="0"/>
              </a:rPr>
              <a:t>demenciju</a:t>
            </a:r>
            <a:r>
              <a:rPr lang="sl-SI" altLang="sl-SI" sz="3200" dirty="0">
                <a:latin typeface="Arial" panose="020B0604020202020204" pitchFamily="34" charset="0"/>
              </a:rPr>
              <a:t> – korak </a:t>
            </a:r>
            <a:r>
              <a:rPr lang="sl-SI" altLang="sl-SI" sz="3200" dirty="0" err="1">
                <a:latin typeface="Arial" panose="020B0604020202020204" pitchFamily="34" charset="0"/>
              </a:rPr>
              <a:t>naprijed</a:t>
            </a:r>
            <a:r>
              <a:rPr lang="sl-SI" altLang="sl-SI" sz="3200" dirty="0">
                <a:latin typeface="Arial" panose="020B0604020202020204" pitchFamily="34" charset="0"/>
              </a:rPr>
              <a:t> u </a:t>
            </a:r>
            <a:r>
              <a:rPr lang="sl-SI" altLang="sl-SI" sz="3200" dirty="0" err="1">
                <a:latin typeface="Arial" panose="020B0604020202020204" pitchFamily="34" charset="0"/>
              </a:rPr>
              <a:t>liječenju</a:t>
            </a:r>
            <a:r>
              <a:rPr lang="sl-SI" altLang="sl-SI" sz="3200" dirty="0">
                <a:latin typeface="Arial" panose="020B0604020202020204" pitchFamily="34" charset="0"/>
              </a:rPr>
              <a:t> </a:t>
            </a:r>
            <a:r>
              <a:rPr lang="sl-SI" altLang="sl-SI" sz="3200" smtClean="0">
                <a:latin typeface="Arial" panose="020B0604020202020204" pitchFamily="34" charset="0"/>
              </a:rPr>
              <a:t>pacijenata“</a:t>
            </a:r>
            <a:r>
              <a:rPr lang="sl-SI" altLang="sl-SI" sz="3200" dirty="0">
                <a:latin typeface="Arial" panose="020B0604020202020204" pitchFamily="34" charset="0"/>
              </a:rPr>
              <a:t/>
            </a:r>
            <a:br>
              <a:rPr lang="sl-SI" altLang="sl-SI" sz="3200" dirty="0">
                <a:latin typeface="Arial" panose="020B0604020202020204" pitchFamily="34" charset="0"/>
              </a:rPr>
            </a:br>
            <a:r>
              <a:rPr lang="sl-SI" altLang="sl-SI" sz="3200" dirty="0">
                <a:latin typeface="Arial" panose="020B0604020202020204" pitchFamily="34" charset="0"/>
              </a:rPr>
              <a:t/>
            </a:r>
            <a:br>
              <a:rPr lang="sl-SI" altLang="sl-SI" sz="3200" dirty="0">
                <a:latin typeface="Arial" panose="020B0604020202020204" pitchFamily="34" charset="0"/>
              </a:rPr>
            </a:br>
            <a:r>
              <a:rPr lang="sl-SI" altLang="sl-SI" sz="3200" dirty="0" smtClean="0">
                <a:latin typeface="Arial" panose="020B0604020202020204" pitchFamily="34" charset="0"/>
              </a:rPr>
              <a:t/>
            </a:r>
            <a:br>
              <a:rPr lang="sl-SI" altLang="sl-SI" sz="3200" dirty="0" smtClean="0">
                <a:latin typeface="Arial" panose="020B0604020202020204" pitchFamily="34" charset="0"/>
              </a:rPr>
            </a:br>
            <a:r>
              <a:rPr lang="sl-SI" alt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Prof. dr med. sc. Siniša Miljković</a:t>
            </a:r>
            <a:br>
              <a:rPr lang="sl-SI" alt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sl-SI" altLang="sl-SI" sz="1800" b="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specijalista</a:t>
            </a:r>
            <a:r>
              <a:rPr lang="sl-SI" altLang="sl-SI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sl-SI" altLang="sl-SI" sz="1800" b="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neurolog</a:t>
            </a:r>
            <a:r>
              <a:rPr lang="sl-SI" altLang="sl-SI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sl-SI" altLang="sl-SI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sl-SI" altLang="sl-SI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Klinika za neurologiju UKC RS </a:t>
            </a:r>
            <a:endParaRPr lang="sl-SI" altLang="sl-SI" sz="18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286109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s-Latn-BA" sz="1600" dirty="0" smtClean="0">
                <a:solidFill>
                  <a:schemeClr val="bg1"/>
                </a:solidFill>
              </a:rPr>
              <a:t>Trebinje,27.09.2019. godine</a:t>
            </a:r>
            <a:endParaRPr lang="bs-Latn-B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accent6"/>
                </a:solidFill>
              </a:rPr>
              <a:t>Prikaz slučaja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4569371"/>
          </a:xfrm>
        </p:spPr>
        <p:txBody>
          <a:bodyPr>
            <a:noAutofit/>
          </a:bodyPr>
          <a:lstStyle/>
          <a:p>
            <a:r>
              <a:rPr lang="bs-Latn-B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Pacijent T.M., 60 godina</a:t>
            </a:r>
          </a:p>
          <a:p>
            <a:r>
              <a:rPr lang="bs-Latn-B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Porodična anamneza: </a:t>
            </a:r>
            <a:r>
              <a:rPr lang="bs-Latn-BA" sz="2800" dirty="0" smtClean="0">
                <a:solidFill>
                  <a:schemeClr val="tx2"/>
                </a:solidFill>
              </a:rPr>
              <a:t>otac imao moždani udar, majka ima karcinom dojke</a:t>
            </a:r>
          </a:p>
          <a:p>
            <a:r>
              <a:rPr lang="bs-Latn-B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Lična anamneza: </a:t>
            </a:r>
            <a:r>
              <a:rPr lang="bs-Latn-BA" sz="2800" dirty="0" smtClean="0">
                <a:solidFill>
                  <a:schemeClr val="tx2"/>
                </a:solidFill>
              </a:rPr>
              <a:t>Desnoruk. Treći od troje djece. Porod i rani PMR protekao uredno. Po zanimanju arhitekta, zaposlen. Oženjen, otac dvoje djece. Operacija krajnika u djetinjstvu. Operacija žučne kese prije 6 godina. Negira prelome. Negira alergije na hranu i lijekove. Unazad godina koristi terapiju za hipertenziju. Od lijekova koristi Enalapril tbl. 10mg 2x1. Pušač do unazad 7 godina. Ne konzumira alkohol.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2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896544"/>
          </a:xfrm>
        </p:spPr>
        <p:txBody>
          <a:bodyPr>
            <a:noAutofit/>
          </a:bodyPr>
          <a:lstStyle/>
          <a:p>
            <a:r>
              <a:rPr lang="bs-Latn-BA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Sadašnja bolest: </a:t>
            </a:r>
            <a:r>
              <a:rPr lang="bs-Latn-BA" sz="2700" dirty="0" smtClean="0">
                <a:solidFill>
                  <a:schemeClr val="tx2"/>
                </a:solidFill>
              </a:rPr>
              <a:t>Pacijent dolazi u neurološku ambulantu u pratnji supruge u novembru 2018g. Navodi da je primjetio da unazad 6 mjeseci zaboravlja. Prema navodima supruge pacijent unazad godinu dana zaboravlja skorašnje događaje. Unazad 4 mjeseca primjetila je da pacijent na postavljena pitanja ne daje odmah odgovore, odgovara sa zadrškom, djeluje zbunjeno i uglavnom odgovara sa „da“ i „ne“, te da je prestao da čita knjige (dotad je svakodnevno čitao). Supruga je primjetila da pacijent unazad 2 mjeseca na postavljenja pitanja umjesto davanja odgovora reaguje agresivno, uglavnom galamom i  nerijetko rušenjem stvari po kući, te da se tih epizoda sledeći dan uglavnom ne sjeća. Dugogodišnje prijatelje povremeno nije prepoznavao kad ih sretne na ulici.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3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497363"/>
          </a:xfrm>
        </p:spPr>
        <p:txBody>
          <a:bodyPr>
            <a:normAutofit/>
          </a:bodyPr>
          <a:lstStyle/>
          <a:p>
            <a:r>
              <a:rPr lang="bs-Latn-BA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Neurološki status: </a:t>
            </a:r>
            <a:r>
              <a:rPr lang="bs-Latn-BA" sz="2900" dirty="0" smtClean="0">
                <a:solidFill>
                  <a:schemeClr val="tx2"/>
                </a:solidFill>
              </a:rPr>
              <a:t>Nalaz na KN:uredan. Vrat aktivno i pasivno pokretan. Meningealni znaci negativni. Na GE i DE: Tonus mišića uredan. GMS uredna. Bez lateralizacije na ekstremitetima. Babinski negativan obostrano. Hod uredne šeme. Romberg negativan. </a:t>
            </a:r>
          </a:p>
          <a:p>
            <a:r>
              <a:rPr lang="bs-Latn-BA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MMSE:  </a:t>
            </a:r>
            <a:r>
              <a:rPr lang="bs-Latn-BA" sz="2900" dirty="0" smtClean="0">
                <a:solidFill>
                  <a:schemeClr val="tx2"/>
                </a:solidFill>
              </a:rPr>
              <a:t>21/30 – umjereno kongnitivno oštećenje koje se ogleda na orijentaciji, upamćivanju i reprodukciji upamćenog.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425355"/>
          </a:xfrm>
        </p:spPr>
        <p:txBody>
          <a:bodyPr>
            <a:normAutofit/>
          </a:bodyPr>
          <a:lstStyle/>
          <a:p>
            <a:r>
              <a:rPr lang="bs-Latn-BA" sz="2900" dirty="0">
                <a:solidFill>
                  <a:schemeClr val="tx2"/>
                </a:solidFill>
              </a:rPr>
              <a:t>Pacijent hospitalizovan u Kliniku za neurologiju radi daljeg ispitivanja</a:t>
            </a:r>
            <a:r>
              <a:rPr lang="bs-Latn-BA" sz="2900" dirty="0" smtClean="0">
                <a:solidFill>
                  <a:schemeClr val="tx2"/>
                </a:solidFill>
              </a:rPr>
              <a:t>.</a:t>
            </a:r>
            <a:endParaRPr lang="bs-Latn-BA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s-Latn-BA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Urađene pretrage: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bs-Latn-BA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Lab.nalazi</a:t>
            </a:r>
            <a:r>
              <a:rPr lang="bs-Latn-BA" sz="2900" dirty="0" smtClean="0">
                <a:solidFill>
                  <a:schemeClr val="tx2"/>
                </a:solidFill>
              </a:rPr>
              <a:t> - u referentnim vrijednostima.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bs-Latn-BA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glave: </a:t>
            </a:r>
            <a:r>
              <a:rPr lang="bs-Latn-BA" sz="2900" dirty="0" smtClean="0">
                <a:solidFill>
                  <a:schemeClr val="tx2"/>
                </a:solidFill>
              </a:rPr>
              <a:t>hronične lakunarne ishemijske lezije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bs-Latn-BA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NMR glave: </a:t>
            </a:r>
            <a:r>
              <a:rPr lang="bs-Latn-BA" sz="2900" dirty="0" smtClean="0">
                <a:solidFill>
                  <a:schemeClr val="tx2"/>
                </a:solidFill>
              </a:rPr>
              <a:t>hronične lakunarne i slivene ishemijske lezije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bs-Latn-BA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Psihološko testiranje: </a:t>
            </a:r>
            <a:r>
              <a:rPr lang="bs-Latn-BA" sz="2900" dirty="0" smtClean="0">
                <a:solidFill>
                  <a:schemeClr val="tx2"/>
                </a:solidFill>
              </a:rPr>
              <a:t>srednje težak kognitivni deficit</a:t>
            </a: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5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900" dirty="0" smtClean="0">
                <a:solidFill>
                  <a:schemeClr val="tx2"/>
                </a:solidFill>
              </a:rPr>
              <a:t>Na osnovu kliničke slike, toka bolesti i prethodno navedenih pretraga ustanovili smo da se kod pacijenta radi o </a:t>
            </a:r>
            <a:r>
              <a:rPr lang="bs-Latn-BA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Alzhajmerovoj bolesti u umjerenom stadijumu</a:t>
            </a:r>
            <a:r>
              <a:rPr lang="bs-Latn-BA" sz="29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bs-Latn-BA" sz="2900" dirty="0" smtClean="0">
                <a:solidFill>
                  <a:schemeClr val="tx2"/>
                </a:solidFill>
              </a:rPr>
              <a:t>Na otpustu u terapiju uveden </a:t>
            </a:r>
            <a:r>
              <a:rPr lang="bs-Latn-BA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Yasnal (Donepezil)</a:t>
            </a:r>
            <a:r>
              <a:rPr lang="bs-Latn-BA" sz="2900" dirty="0" smtClean="0">
                <a:solidFill>
                  <a:schemeClr val="tx2"/>
                </a:solidFill>
              </a:rPr>
              <a:t> tbl. u dozi od </a:t>
            </a:r>
            <a:r>
              <a:rPr lang="bs-Latn-BA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5mg dnevno</a:t>
            </a:r>
            <a:r>
              <a:rPr lang="bs-Latn-BA" sz="2900" dirty="0" smtClean="0">
                <a:solidFill>
                  <a:schemeClr val="tx2"/>
                </a:solidFill>
              </a:rPr>
              <a:t>,da bi nakon nakon mjesec dana, na prvoj kontroli i nakon kliničke procjene, doza povećana na </a:t>
            </a:r>
            <a:r>
              <a:rPr lang="bs-Latn-BA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10mg dnevno</a:t>
            </a:r>
            <a:r>
              <a:rPr lang="bs-Latn-BA" sz="29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6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6544"/>
          </a:xfrm>
        </p:spPr>
        <p:txBody>
          <a:bodyPr>
            <a:noAutofit/>
          </a:bodyPr>
          <a:lstStyle/>
          <a:p>
            <a:r>
              <a:rPr lang="bs-Latn-BA" sz="2700" dirty="0" smtClean="0">
                <a:solidFill>
                  <a:schemeClr val="tx2"/>
                </a:solidFill>
              </a:rPr>
              <a:t>Nakon 3 </a:t>
            </a:r>
            <a:r>
              <a:rPr lang="bs-Latn-BA" sz="2700" dirty="0">
                <a:solidFill>
                  <a:schemeClr val="tx2"/>
                </a:solidFill>
              </a:rPr>
              <a:t>mjeseca, zbog zanemarljivog poboljšanja stanja pacijenta odlučili smo se za uvođenje </a:t>
            </a:r>
            <a:r>
              <a:rPr lang="bs-Latn-BA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Memando tbl. (Memantin) </a:t>
            </a:r>
            <a:r>
              <a:rPr lang="bs-Latn-BA" sz="2700" dirty="0">
                <a:solidFill>
                  <a:schemeClr val="tx2"/>
                </a:solidFill>
              </a:rPr>
              <a:t>u dozi od </a:t>
            </a:r>
            <a:r>
              <a:rPr lang="bs-Latn-BA" sz="2700" b="1" dirty="0">
                <a:solidFill>
                  <a:schemeClr val="tx2"/>
                </a:solidFill>
              </a:rPr>
              <a:t>5mg dnevno</a:t>
            </a:r>
            <a:r>
              <a:rPr lang="bs-Latn-BA" sz="2700" dirty="0">
                <a:solidFill>
                  <a:schemeClr val="tx2"/>
                </a:solidFill>
              </a:rPr>
              <a:t>, da </a:t>
            </a:r>
            <a:r>
              <a:rPr lang="bs-Latn-BA" sz="2700" dirty="0" smtClean="0">
                <a:solidFill>
                  <a:schemeClr val="tx2"/>
                </a:solidFill>
              </a:rPr>
              <a:t>bi se na sedmičnom nivou dnevna doza povećavala za 5mg, do </a:t>
            </a:r>
            <a:r>
              <a:rPr lang="bs-Latn-BA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ukupne dnevne doze </a:t>
            </a:r>
            <a:r>
              <a:rPr lang="bs-Latn-BA" sz="27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bs-Latn-BA" sz="27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10mg</a:t>
            </a:r>
            <a:r>
              <a:rPr lang="bs-Latn-BA" sz="2700" dirty="0" smtClean="0">
                <a:solidFill>
                  <a:schemeClr val="tx2"/>
                </a:solidFill>
              </a:rPr>
              <a:t>.</a:t>
            </a:r>
          </a:p>
          <a:p>
            <a:r>
              <a:rPr lang="bs-Latn-BA" sz="2700" dirty="0" smtClean="0">
                <a:solidFill>
                  <a:schemeClr val="tx2"/>
                </a:solidFill>
              </a:rPr>
              <a:t>Pacijent obavio i pregled psihijatra te mu je u terapiju zbog agresivnosti u uveden  </a:t>
            </a:r>
            <a:r>
              <a:rPr lang="bs-Latn-BA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Risperidon tbl. u dozi od 2mg dnevno</a:t>
            </a:r>
            <a:r>
              <a:rPr lang="bs-Latn-BA" sz="27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bs-Latn-BA" sz="2700" dirty="0" smtClean="0">
                <a:solidFill>
                  <a:schemeClr val="tx2"/>
                </a:solidFill>
              </a:rPr>
              <a:t>Na sledećoj kontroli supruga navodi blaže poboljšanje stanja pacijenta u vidu boljeg snalaženja u ASŽ, bolje komunikativnosti, manjeg stepena zaboravljanja. Takođe je primjetila da pacijent više nije agresivan te je terapija Risperidonom nakon 6 nedelja isključena.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7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bs-Latn-BA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713387"/>
          </a:xfrm>
        </p:spPr>
        <p:txBody>
          <a:bodyPr>
            <a:normAutofit/>
          </a:bodyPr>
          <a:lstStyle/>
          <a:p>
            <a:r>
              <a:rPr lang="bs-Latn-BA" sz="2800" dirty="0" smtClean="0">
                <a:solidFill>
                  <a:schemeClr val="tx2"/>
                </a:solidFill>
              </a:rPr>
              <a:t>Tačni uzroci Alzhajmerove bolesti zasad nisu poznati, te je nemoguće djelovati preventivno. </a:t>
            </a:r>
          </a:p>
          <a:p>
            <a:r>
              <a:rPr lang="bs-Latn-BA" sz="2800" dirty="0" smtClean="0">
                <a:solidFill>
                  <a:schemeClr val="tx2"/>
                </a:solidFill>
              </a:rPr>
              <a:t>Pacijenti na pregled neurologa ili psihijatra uglavnom dolaze u umjerenom stadijumu, rijetko u ranom stadijumu bolesti. </a:t>
            </a:r>
          </a:p>
          <a:p>
            <a:r>
              <a:rPr lang="bs-Latn-B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Terapija</a:t>
            </a:r>
            <a:r>
              <a:rPr lang="bs-Latn-BA" sz="2800" dirty="0" smtClean="0">
                <a:solidFill>
                  <a:schemeClr val="tx2"/>
                </a:solidFill>
              </a:rPr>
              <a:t> –antidementivi (Donepezil, Galantamin i Rivastigmin, Memantin), antipsihotici, antidepresivi</a:t>
            </a:r>
          </a:p>
          <a:p>
            <a:r>
              <a:rPr lang="bs-Latn-B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</a:t>
            </a:r>
            <a:r>
              <a:rPr lang="bs-Latn-BA" sz="2800" dirty="0" smtClean="0">
                <a:solidFill>
                  <a:schemeClr val="tx2"/>
                </a:solidFill>
              </a:rPr>
              <a:t>: edukacija ljekara na primarnom nivou kao i same populacije radi otkrivanja više pacijenata u ranijoj fazi bolesti, te samim tim i boljeg liječenja</a:t>
            </a:r>
            <a:endParaRPr lang="bs-Latn-BA" sz="2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8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912793" cy="1575048"/>
          </a:xfrm>
        </p:spPr>
        <p:txBody>
          <a:bodyPr>
            <a:normAutofit/>
          </a:bodyPr>
          <a:lstStyle/>
          <a:p>
            <a:pPr algn="ctr"/>
            <a:r>
              <a:rPr lang="bs-Latn-BA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HVALA NA PAŽNJI</a:t>
            </a:r>
            <a:endParaRPr lang="bs-Latn-BA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624-445F-42FB-A6E5-F6D98FC02086}" type="datetime1">
              <a:rPr lang="sl-SI" smtClean="0">
                <a:solidFill>
                  <a:prstClr val="black"/>
                </a:solidFill>
              </a:rPr>
              <a:pPr/>
              <a:t>25. 09. 2019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D65-ACC9-4135-9A27-CE9E6FFE92CE}" type="slidenum">
              <a:rPr lang="sl-SI" smtClean="0">
                <a:solidFill>
                  <a:prstClr val="black"/>
                </a:solidFill>
              </a:rPr>
              <a:pPr/>
              <a:t>9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5073"/>
      </p:ext>
    </p:extLst>
  </p:cSld>
  <p:clrMapOvr>
    <a:masterClrMapping/>
  </p:clrMapOvr>
</p:sld>
</file>

<file path=ppt/theme/theme1.xml><?xml version="1.0" encoding="utf-8"?>
<a:theme xmlns:a="http://schemas.openxmlformats.org/drawingml/2006/main" name="KRKA_ProductTemplate_2015_EN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600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Helvetica</vt:lpstr>
      <vt:lpstr>Wingdings</vt:lpstr>
      <vt:lpstr>KRKA_ProductTemplate_2015_EN</vt:lpstr>
      <vt:lpstr>„Vodič za demenciju – korak naprijed u liječenju pacijenata“   Prof. dr med. sc. Siniša Miljković specijalista neurolog Klinika za neurologiju UKC RS </vt:lpstr>
      <vt:lpstr>Prikaz slučaja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HVALA NA PAŽNJI</vt:lpstr>
    </vt:vector>
  </TitlesOfParts>
  <Company>Krka,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Andreja Artač</dc:creator>
  <cp:lastModifiedBy>miljkovic.sinisa@outlook.com</cp:lastModifiedBy>
  <cp:revision>334</cp:revision>
  <dcterms:created xsi:type="dcterms:W3CDTF">2005-12-07T06:41:38Z</dcterms:created>
  <dcterms:modified xsi:type="dcterms:W3CDTF">2019-09-25T21:08:50Z</dcterms:modified>
</cp:coreProperties>
</file>